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88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74" r:id="rId1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E81"/>
    <a:srgbClr val="485078"/>
    <a:srgbClr val="FFFFCC"/>
    <a:srgbClr val="6C4F00"/>
    <a:srgbClr val="FFFF00"/>
    <a:srgbClr val="385723"/>
    <a:srgbClr val="243366"/>
    <a:srgbClr val="00939C"/>
    <a:srgbClr val="F0941F"/>
    <a:srgbClr val="89D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249" autoAdjust="0"/>
  </p:normalViewPr>
  <p:slideViewPr>
    <p:cSldViewPr snapToGrid="0">
      <p:cViewPr>
        <p:scale>
          <a:sx n="100" d="100"/>
          <a:sy n="100" d="100"/>
        </p:scale>
        <p:origin x="1176" y="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handoutMaster" Target="handoutMasters/handoutMaster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'Faturamento 1988-2022'!$D$4</c:f>
              <c:strCache>
                <c:ptCount val="1"/>
                <c:pt idx="0">
                  <c:v>Dólar (US$)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'Faturamento 1988-2022'!$C$5:$C$40</c:f>
              <c:numCache>
                <c:formatCode>General</c:formatCode>
                <c:ptCount val="3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  <c:pt idx="32">
                  <c:v>2020</c:v>
                </c:pt>
                <c:pt idx="33">
                  <c:v>2021</c:v>
                </c:pt>
                <c:pt idx="34">
                  <c:v>2022</c:v>
                </c:pt>
                <c:pt idx="35">
                  <c:v>2023</c:v>
                </c:pt>
              </c:numCache>
            </c:numRef>
          </c:cat>
          <c:val>
            <c:numRef>
              <c:f>'Faturamento 1988-2022'!$D$5:$D$40</c:f>
              <c:numCache>
                <c:formatCode>#,##0</c:formatCode>
                <c:ptCount val="36"/>
                <c:pt idx="0">
                  <c:v>5099482683</c:v>
                </c:pt>
                <c:pt idx="1">
                  <c:v>6903302146</c:v>
                </c:pt>
                <c:pt idx="2">
                  <c:v>8380407755</c:v>
                </c:pt>
                <c:pt idx="3">
                  <c:v>5984312591</c:v>
                </c:pt>
                <c:pt idx="4">
                  <c:v>4542763915</c:v>
                </c:pt>
                <c:pt idx="5">
                  <c:v>6635721178</c:v>
                </c:pt>
                <c:pt idx="6">
                  <c:v>8818768784</c:v>
                </c:pt>
                <c:pt idx="7">
                  <c:v>11766959747</c:v>
                </c:pt>
                <c:pt idx="8">
                  <c:v>13266059394</c:v>
                </c:pt>
                <c:pt idx="9">
                  <c:v>11730680376</c:v>
                </c:pt>
                <c:pt idx="10">
                  <c:v>9938591010</c:v>
                </c:pt>
                <c:pt idx="11">
                  <c:v>7216754553</c:v>
                </c:pt>
                <c:pt idx="12">
                  <c:v>10395099858</c:v>
                </c:pt>
                <c:pt idx="13">
                  <c:v>9115110134</c:v>
                </c:pt>
                <c:pt idx="14">
                  <c:v>9112939186</c:v>
                </c:pt>
                <c:pt idx="15">
                  <c:v>10622444764</c:v>
                </c:pt>
                <c:pt idx="16">
                  <c:v>14190897749</c:v>
                </c:pt>
                <c:pt idx="17">
                  <c:v>18901682280</c:v>
                </c:pt>
                <c:pt idx="18">
                  <c:v>22748004703</c:v>
                </c:pt>
                <c:pt idx="19">
                  <c:v>25669856080</c:v>
                </c:pt>
                <c:pt idx="20">
                  <c:v>30100335632</c:v>
                </c:pt>
                <c:pt idx="21">
                  <c:v>25953651604</c:v>
                </c:pt>
                <c:pt idx="22">
                  <c:v>35105103880</c:v>
                </c:pt>
                <c:pt idx="23">
                  <c:v>41097305517</c:v>
                </c:pt>
                <c:pt idx="24">
                  <c:v>37542956179</c:v>
                </c:pt>
                <c:pt idx="25">
                  <c:v>38540779075</c:v>
                </c:pt>
                <c:pt idx="26">
                  <c:v>37123884378</c:v>
                </c:pt>
                <c:pt idx="27">
                  <c:v>24084792817</c:v>
                </c:pt>
                <c:pt idx="28">
                  <c:v>21941489913</c:v>
                </c:pt>
                <c:pt idx="29">
                  <c:v>25682456434</c:v>
                </c:pt>
                <c:pt idx="30">
                  <c:v>25736621240</c:v>
                </c:pt>
                <c:pt idx="31">
                  <c:v>26467100429</c:v>
                </c:pt>
                <c:pt idx="32">
                  <c:v>22942608765</c:v>
                </c:pt>
                <c:pt idx="33">
                  <c:v>29608990930</c:v>
                </c:pt>
                <c:pt idx="34">
                  <c:v>34720147530</c:v>
                </c:pt>
                <c:pt idx="35">
                  <c:v>34926431652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E8-5748-9FA3-F05672E22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1435392"/>
        <c:axId val="1721439200"/>
      </c:lineChart>
      <c:catAx>
        <c:axId val="17214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1439200"/>
        <c:crosses val="autoZero"/>
        <c:auto val="1"/>
        <c:lblAlgn val="ctr"/>
        <c:lblOffset val="100"/>
        <c:noMultiLvlLbl val="0"/>
      </c:catAx>
      <c:valAx>
        <c:axId val="172143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143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68E15-83B3-4668-BEA4-F1973191908B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7153B-0C38-491C-92C3-4DBC34ECF9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005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72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4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300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4E23F54-A3CD-4410-9AF0-47067424A214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55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76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09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52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55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4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62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42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10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CE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3375D-BCCD-4008-B27C-40F324802DE7}" type="datetimeFigureOut">
              <a:rPr lang="pt-BR" smtClean="0"/>
              <a:t>23/08/2024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AC-7BBF-40FA-8EB0-3035C81F63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87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.emf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9.png" /><Relationship Id="rId5" Type="http://schemas.openxmlformats.org/officeDocument/2006/relationships/image" Target="../media/image8.emf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emf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5885433" y="3418703"/>
            <a:ext cx="5222790" cy="285852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4BC96D-1DFE-2B07-1F10-98B58CEB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2843"/>
            <a:ext cx="11237976" cy="58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62411"/>
      </p:ext>
    </p:extLst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19">
            <a:extLst>
              <a:ext uri="{FF2B5EF4-FFF2-40B4-BE49-F238E27FC236}">
                <a16:creationId xmlns:a16="http://schemas.microsoft.com/office/drawing/2014/main" id="{9CC74E88-08E8-C4B3-1CEB-8159D3ABF03A}"/>
              </a:ext>
            </a:extLst>
          </p:cNvPr>
          <p:cNvSpPr txBox="1"/>
          <p:nvPr/>
        </p:nvSpPr>
        <p:spPr>
          <a:xfrm>
            <a:off x="398809" y="302422"/>
            <a:ext cx="1898650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15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endParaRPr sz="2100" dirty="0">
              <a:solidFill>
                <a:srgbClr val="4E6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pt-BR" sz="2100" b="1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APROVADOS</a:t>
            </a:r>
          </a:p>
          <a:p>
            <a:pPr marL="12700"/>
            <a:r>
              <a:rPr lang="pt-BR" sz="2100" b="1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2015-2024</a:t>
            </a:r>
            <a:endParaRPr sz="2100" dirty="0">
              <a:solidFill>
                <a:srgbClr val="4E6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06AF1522-B8A1-7AC3-A0E4-4BCAF7C8E20E}"/>
              </a:ext>
            </a:extLst>
          </p:cNvPr>
          <p:cNvCxnSpPr>
            <a:cxnSpLocks/>
          </p:cNvCxnSpPr>
          <p:nvPr/>
        </p:nvCxnSpPr>
        <p:spPr>
          <a:xfrm flipH="1">
            <a:off x="2297459" y="793582"/>
            <a:ext cx="9281020" cy="0"/>
          </a:xfrm>
          <a:prstGeom prst="line">
            <a:avLst/>
          </a:prstGeom>
          <a:ln>
            <a:solidFill>
              <a:srgbClr val="4E6E8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AC1F0A9-61FA-7DF9-A86D-3F52C4FD4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09" y="1263818"/>
            <a:ext cx="1117967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57092"/>
      </p:ext>
    </p:extLst>
  </p:cSld>
  <p:clrMapOvr>
    <a:masterClrMapping/>
  </p:clrMapOvr>
  <p:transition spd="slow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99B2D7DD-CDCE-1DC7-C7DF-7FA4C6BE0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3277"/>
      </p:ext>
    </p:extLst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3646505" cy="6858000"/>
          </a:xfrm>
          <a:prstGeom prst="rect">
            <a:avLst/>
          </a:prstGeom>
          <a:solidFill>
            <a:srgbClr val="4E6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835587" y="413902"/>
            <a:ext cx="602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pc="-20" dirty="0">
                <a:solidFill>
                  <a:srgbClr val="1D5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FATURAMENTO PIM – SÉRIE HISTÓRICA (EM US$)</a:t>
            </a:r>
            <a:endParaRPr lang="pt-BR" dirty="0">
              <a:solidFill>
                <a:srgbClr val="1D5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0390" y="-19014"/>
            <a:ext cx="3646505" cy="6858000"/>
          </a:xfrm>
          <a:prstGeom prst="rect">
            <a:avLst/>
          </a:prstGeom>
          <a:solidFill>
            <a:srgbClr val="4E6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26072" y="490888"/>
            <a:ext cx="259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PIM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99822" y="1865605"/>
            <a:ext cx="28238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JAN/JUN - 2023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83651" y="2369378"/>
            <a:ext cx="325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US$ 17,1 bilhões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26072" y="3257873"/>
            <a:ext cx="28238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JAN/JUN - 2024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-2754" y="3652409"/>
            <a:ext cx="362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US$ 18,9 bilhões </a:t>
            </a:r>
          </a:p>
        </p:txBody>
      </p:sp>
      <p:sp>
        <p:nvSpPr>
          <p:cNvPr id="26" name="Elipse 25"/>
          <p:cNvSpPr/>
          <p:nvPr/>
        </p:nvSpPr>
        <p:spPr>
          <a:xfrm>
            <a:off x="1083394" y="4481871"/>
            <a:ext cx="1653435" cy="16534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083394" y="4935440"/>
            <a:ext cx="1614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1D5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</a:t>
            </a:r>
          </a:p>
          <a:p>
            <a:pPr algn="ctr"/>
            <a:r>
              <a:rPr lang="pt-BR" sz="2100" b="1" dirty="0">
                <a:solidFill>
                  <a:srgbClr val="1D5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10,58 %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0B37F255-32B1-2A19-BE83-95E471CE4D3B}"/>
              </a:ext>
            </a:extLst>
          </p:cNvPr>
          <p:cNvCxnSpPr>
            <a:cxnSpLocks/>
          </p:cNvCxnSpPr>
          <p:nvPr/>
        </p:nvCxnSpPr>
        <p:spPr>
          <a:xfrm>
            <a:off x="422746" y="2921225"/>
            <a:ext cx="277803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97814" y="6564658"/>
            <a:ext cx="3589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Dados: Indicadores Industriais - SUFRAMA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4196624" y="1278361"/>
          <a:ext cx="7704015" cy="395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784120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638" y="0"/>
            <a:ext cx="3680258" cy="6894622"/>
          </a:xfrm>
          <a:prstGeom prst="rect">
            <a:avLst/>
          </a:prstGeom>
          <a:solidFill>
            <a:srgbClr val="4E6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6072" y="490888"/>
            <a:ext cx="259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PIM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94398" y="298573"/>
            <a:ext cx="50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pc="-25" dirty="0">
                <a:solidFill>
                  <a:srgbClr val="1D5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</a:t>
            </a:r>
            <a:r>
              <a:rPr lang="pt-BR" spc="-10" dirty="0">
                <a:solidFill>
                  <a:srgbClr val="1D5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1D5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pc="-10" dirty="0">
                <a:solidFill>
                  <a:srgbClr val="1D5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20" dirty="0">
                <a:solidFill>
                  <a:srgbClr val="1D5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FATURAMENTO</a:t>
            </a:r>
            <a:endParaRPr lang="pt-BR" dirty="0">
              <a:solidFill>
                <a:srgbClr val="1D5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794118" y="574527"/>
            <a:ext cx="6280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D5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SETOR DO PIM (JUNHO 2024)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794118" y="6448873"/>
            <a:ext cx="203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pt-BR" spc="-1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pc="-45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SUFRAMA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931A177-CA00-F861-FA1D-8A54785D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881" y="3212105"/>
            <a:ext cx="5127" cy="366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FA738309-3EC6-A41E-4C8E-727ADD12E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36" y="3427169"/>
            <a:ext cx="5127" cy="366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CB1440B6-98D1-BE50-1254-EC78C872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36" y="3427169"/>
            <a:ext cx="5127" cy="36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6" y="6491604"/>
            <a:ext cx="3609145" cy="37798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220" y="1049666"/>
            <a:ext cx="6331951" cy="5247409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399822" y="1865605"/>
            <a:ext cx="28238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JAN/JUN - 2023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83651" y="2369378"/>
            <a:ext cx="325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US$ 17,1 bilhões 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26072" y="3257873"/>
            <a:ext cx="28238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JAN/JUN - 2024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-2754" y="3652409"/>
            <a:ext cx="362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US$ 18,9 bilhões </a:t>
            </a:r>
          </a:p>
        </p:txBody>
      </p:sp>
      <p:sp>
        <p:nvSpPr>
          <p:cNvPr id="35" name="Elipse 34"/>
          <p:cNvSpPr/>
          <p:nvPr/>
        </p:nvSpPr>
        <p:spPr>
          <a:xfrm>
            <a:off x="1063983" y="4421833"/>
            <a:ext cx="1653435" cy="16534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rgbClr val="1D5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</a:t>
            </a:r>
          </a:p>
          <a:p>
            <a:pPr algn="ctr"/>
            <a:r>
              <a:rPr lang="pt-BR" b="1">
                <a:solidFill>
                  <a:srgbClr val="1D5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10,58 %</a:t>
            </a:r>
            <a:endParaRPr lang="pt-BR" b="1" dirty="0">
              <a:solidFill>
                <a:srgbClr val="1D5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0B37F255-32B1-2A19-BE83-95E471CE4D3B}"/>
              </a:ext>
            </a:extLst>
          </p:cNvPr>
          <p:cNvCxnSpPr>
            <a:cxnSpLocks/>
          </p:cNvCxnSpPr>
          <p:nvPr/>
        </p:nvCxnSpPr>
        <p:spPr>
          <a:xfrm>
            <a:off x="422746" y="2921225"/>
            <a:ext cx="277803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564872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800" y="3863452"/>
            <a:ext cx="2803682" cy="190675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4E6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72800" y="25108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PRINCIPAIS PRODUTOS FABRICADOS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3" y="1153711"/>
            <a:ext cx="2933829" cy="205863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06231" y="163933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15,1 %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44800" y="399879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5,9 %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2" y="1043370"/>
            <a:ext cx="2549785" cy="254978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841494" y="3247506"/>
            <a:ext cx="98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11,6%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187" y="1259528"/>
            <a:ext cx="2820938" cy="222903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476750" y="2839259"/>
            <a:ext cx="84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7,8%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18" y="3933568"/>
            <a:ext cx="2927790" cy="164688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31445" y="55804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6,7%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232" y="3900072"/>
            <a:ext cx="2570695" cy="171312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4309403" y="55717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5,7%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971333" y="6301673"/>
            <a:ext cx="6249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* Bicicletas * Áudio * </a:t>
            </a:r>
            <a:r>
              <a:rPr lang="pt-BR" sz="2000" b="1" dirty="0" err="1"/>
              <a:t>Microondas</a:t>
            </a:r>
            <a:r>
              <a:rPr lang="pt-BR" sz="2000" b="1" dirty="0"/>
              <a:t> * Monitores * Relógios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0255" y="2967953"/>
            <a:ext cx="23145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6508"/>
      </p:ext>
    </p:extLst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963827"/>
          </a:xfrm>
          <a:prstGeom prst="rect">
            <a:avLst/>
          </a:prstGeom>
          <a:solidFill>
            <a:srgbClr val="4E6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26290" y="25108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INSUMOS/FATURAMENTO POR ORIGEM/DESTINO– 2019/2024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99" y="2271432"/>
            <a:ext cx="11479968" cy="25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59609"/>
      </p:ext>
    </p:extLst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3882" y="2663113"/>
            <a:ext cx="4684734" cy="255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300" spc="-4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pt-BR" sz="330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marL="12700">
              <a:lnSpc>
                <a:spcPct val="100000"/>
              </a:lnSpc>
            </a:pPr>
            <a:r>
              <a:rPr lang="pt-BR" sz="3300" b="1" spc="-2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</a:t>
            </a:r>
          </a:p>
          <a:p>
            <a:pPr marL="12700">
              <a:lnSpc>
                <a:spcPct val="100000"/>
              </a:lnSpc>
            </a:pPr>
            <a:r>
              <a:rPr lang="pt-BR" sz="3300" b="1" spc="-2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300" b="1" spc="-15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PIM)</a:t>
            </a:r>
            <a:endParaRPr lang="pt-BR" sz="3300" dirty="0">
              <a:solidFill>
                <a:srgbClr val="4E6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endParaRPr lang="pt-BR" sz="1500" spc="-10" dirty="0">
              <a:solidFill>
                <a:srgbClr val="4E6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pt-BR" sz="1500" spc="-1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1500" spc="-45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SUFRAMA</a:t>
            </a:r>
          </a:p>
          <a:p>
            <a:endParaRPr lang="pt-BR" dirty="0">
              <a:solidFill>
                <a:srgbClr val="4E6E81"/>
              </a:solidFill>
            </a:endParaRP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123882" y="4386313"/>
            <a:ext cx="2825264" cy="20931"/>
          </a:xfrm>
          <a:prstGeom prst="line">
            <a:avLst/>
          </a:prstGeom>
          <a:ln>
            <a:solidFill>
              <a:srgbClr val="4E6E8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cxnSpLocks/>
          </p:cNvCxnSpPr>
          <p:nvPr/>
        </p:nvCxnSpPr>
        <p:spPr>
          <a:xfrm>
            <a:off x="123882" y="2515976"/>
            <a:ext cx="2825264" cy="13040"/>
          </a:xfrm>
          <a:prstGeom prst="line">
            <a:avLst/>
          </a:prstGeom>
          <a:ln>
            <a:solidFill>
              <a:srgbClr val="4E6E8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988" y="1135551"/>
            <a:ext cx="8517024" cy="40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8816"/>
      </p:ext>
    </p:extLst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15125" y="936990"/>
            <a:ext cx="4684734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300" spc="-4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pt-BR" sz="330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marL="12700">
              <a:lnSpc>
                <a:spcPct val="100000"/>
              </a:lnSpc>
            </a:pPr>
            <a:r>
              <a:rPr lang="pt-BR" sz="3300" b="1" spc="5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Mão</a:t>
            </a:r>
            <a:r>
              <a:rPr lang="pt-BR" sz="3300" b="1" spc="-2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300" b="1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300" b="1" spc="-2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300" b="1" spc="-1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</a:t>
            </a:r>
            <a:r>
              <a:rPr lang="pt-BR" sz="3300" b="1" spc="-2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300" b="1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300" b="1" spc="-2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300" b="1" spc="-15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</a:t>
            </a:r>
            <a:endParaRPr lang="pt-BR" sz="3300" dirty="0">
              <a:solidFill>
                <a:srgbClr val="4E6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pt-BR" sz="1500" spc="-1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1500" spc="-45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SUFRAMA</a:t>
            </a:r>
          </a:p>
          <a:p>
            <a:endParaRPr lang="pt-BR" dirty="0">
              <a:solidFill>
                <a:srgbClr val="4E6E8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456864" y="2551662"/>
            <a:ext cx="4847573" cy="0"/>
          </a:xfrm>
          <a:prstGeom prst="line">
            <a:avLst/>
          </a:prstGeom>
          <a:ln>
            <a:solidFill>
              <a:srgbClr val="4E6E8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10876372" y="4256387"/>
            <a:ext cx="186350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</a:t>
            </a:r>
            <a:r>
              <a:rPr lang="pt-B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0876372" y="5316792"/>
            <a:ext cx="186350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-2,1%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6" name="Conector reto 45"/>
          <p:cNvCxnSpPr/>
          <p:nvPr/>
        </p:nvCxnSpPr>
        <p:spPr>
          <a:xfrm>
            <a:off x="472906" y="738904"/>
            <a:ext cx="4847573" cy="0"/>
          </a:xfrm>
          <a:prstGeom prst="line">
            <a:avLst/>
          </a:prstGeom>
          <a:ln>
            <a:solidFill>
              <a:srgbClr val="4E6E8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cxnSpLocks/>
          </p:cNvCxnSpPr>
          <p:nvPr/>
        </p:nvCxnSpPr>
        <p:spPr>
          <a:xfrm>
            <a:off x="3199240" y="5837628"/>
            <a:ext cx="0" cy="531542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3687731" y="5871818"/>
            <a:ext cx="186350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112.533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21112" y="3375585"/>
            <a:ext cx="1925813" cy="1814254"/>
          </a:xfrm>
          <a:prstGeom prst="rect">
            <a:avLst/>
          </a:prstGeom>
          <a:solidFill>
            <a:srgbClr val="4E6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-200524" y="3709730"/>
            <a:ext cx="31690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MÉDIA/ANO 2024 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452267" y="4181709"/>
            <a:ext cx="186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118.796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19" y="3507043"/>
            <a:ext cx="9149948" cy="31820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698" y="233803"/>
            <a:ext cx="6258840" cy="31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7996"/>
      </p:ext>
    </p:extLst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>
            <a:extLst>
              <a:ext uri="{FF2B5EF4-FFF2-40B4-BE49-F238E27FC236}">
                <a16:creationId xmlns:a16="http://schemas.microsoft.com/office/drawing/2014/main" id="{083A451A-F7F0-9D7F-50AD-23DCA19E7A68}"/>
              </a:ext>
            </a:extLst>
          </p:cNvPr>
          <p:cNvSpPr/>
          <p:nvPr/>
        </p:nvSpPr>
        <p:spPr>
          <a:xfrm>
            <a:off x="295787" y="1375134"/>
            <a:ext cx="11571364" cy="4177368"/>
          </a:xfrm>
          <a:custGeom>
            <a:avLst/>
            <a:gdLst/>
            <a:ahLst/>
            <a:cxnLst/>
            <a:rect l="l" t="t" r="r" b="b"/>
            <a:pathLst>
              <a:path w="11133455" h="3780790">
                <a:moveTo>
                  <a:pt x="11133175" y="0"/>
                </a:moveTo>
                <a:lnTo>
                  <a:pt x="0" y="0"/>
                </a:lnTo>
                <a:lnTo>
                  <a:pt x="0" y="3780459"/>
                </a:lnTo>
                <a:lnTo>
                  <a:pt x="11133175" y="3780459"/>
                </a:lnTo>
                <a:lnTo>
                  <a:pt x="11133175" y="0"/>
                </a:lnTo>
                <a:close/>
              </a:path>
            </a:pathLst>
          </a:custGeom>
          <a:solidFill>
            <a:srgbClr val="4E6E8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918175CB-DCAC-BD5C-E8AB-D16ADAB84486}"/>
              </a:ext>
            </a:extLst>
          </p:cNvPr>
          <p:cNvSpPr/>
          <p:nvPr/>
        </p:nvSpPr>
        <p:spPr>
          <a:xfrm>
            <a:off x="4478381" y="2056591"/>
            <a:ext cx="0" cy="2796540"/>
          </a:xfrm>
          <a:custGeom>
            <a:avLst/>
            <a:gdLst/>
            <a:ahLst/>
            <a:cxnLst/>
            <a:rect l="l" t="t" r="r" b="b"/>
            <a:pathLst>
              <a:path h="2796540">
                <a:moveTo>
                  <a:pt x="0" y="0"/>
                </a:moveTo>
                <a:lnTo>
                  <a:pt x="0" y="2795955"/>
                </a:lnTo>
              </a:path>
            </a:pathLst>
          </a:custGeom>
          <a:solidFill>
            <a:srgbClr val="4E6E81"/>
          </a:solidFill>
          <a:ln w="12700">
            <a:solidFill>
              <a:schemeClr val="bg1"/>
            </a:solidFill>
            <a:prstDash val="dash"/>
          </a:ln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18F1B5B4-694A-9455-D367-AB87EB912708}"/>
              </a:ext>
            </a:extLst>
          </p:cNvPr>
          <p:cNvSpPr/>
          <p:nvPr/>
        </p:nvSpPr>
        <p:spPr>
          <a:xfrm>
            <a:off x="8163149" y="2056591"/>
            <a:ext cx="0" cy="2796540"/>
          </a:xfrm>
          <a:custGeom>
            <a:avLst/>
            <a:gdLst/>
            <a:ahLst/>
            <a:cxnLst/>
            <a:rect l="l" t="t" r="r" b="b"/>
            <a:pathLst>
              <a:path h="2796540">
                <a:moveTo>
                  <a:pt x="0" y="0"/>
                </a:moveTo>
                <a:lnTo>
                  <a:pt x="0" y="2795955"/>
                </a:lnTo>
              </a:path>
            </a:pathLst>
          </a:custGeom>
          <a:solidFill>
            <a:srgbClr val="4E6E81"/>
          </a:solidFill>
          <a:ln w="12700">
            <a:solidFill>
              <a:schemeClr val="bg1"/>
            </a:solidFill>
            <a:prstDash val="dash"/>
          </a:ln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20E4A3E5-5B60-541A-6FC7-48C2322607C5}"/>
              </a:ext>
            </a:extLst>
          </p:cNvPr>
          <p:cNvSpPr txBox="1"/>
          <p:nvPr/>
        </p:nvSpPr>
        <p:spPr>
          <a:xfrm>
            <a:off x="8435779" y="1929424"/>
            <a:ext cx="318130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</a:t>
            </a:r>
            <a:r>
              <a:rPr sz="20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000" b="1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 </a:t>
            </a:r>
            <a:r>
              <a:rPr sz="20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Projetados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EF30DAA7-CAB9-18D9-1918-D2D15A028DB1}"/>
              </a:ext>
            </a:extLst>
          </p:cNvPr>
          <p:cNvSpPr txBox="1"/>
          <p:nvPr/>
        </p:nvSpPr>
        <p:spPr>
          <a:xfrm>
            <a:off x="8398239" y="2698956"/>
            <a:ext cx="330221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R$ 596,2 Milhões</a:t>
            </a:r>
            <a:endParaRPr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5F997241-6CB3-1B7F-CC7F-709F3F7FCF54}"/>
              </a:ext>
            </a:extLst>
          </p:cNvPr>
          <p:cNvSpPr txBox="1"/>
          <p:nvPr/>
        </p:nvSpPr>
        <p:spPr>
          <a:xfrm>
            <a:off x="5408692" y="2277046"/>
            <a:ext cx="1712984" cy="64376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810"/>
              </a:spcBef>
            </a:pPr>
            <a:r>
              <a: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Novos Pos</a:t>
            </a:r>
            <a:r>
              <a:rPr lang="pt-BR" sz="19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  <a:p>
            <a:pPr algn="ctr">
              <a:lnSpc>
                <a:spcPct val="100000"/>
              </a:lnSpc>
            </a:pPr>
            <a:r>
              <a: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933</a:t>
            </a:r>
            <a:endParaRPr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0B4659E2-7868-92B0-B299-D7B389621732}"/>
              </a:ext>
            </a:extLst>
          </p:cNvPr>
          <p:cNvSpPr txBox="1"/>
          <p:nvPr/>
        </p:nvSpPr>
        <p:spPr>
          <a:xfrm>
            <a:off x="5611304" y="3065526"/>
            <a:ext cx="1307759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25"/>
              </a:lnSpc>
              <a:spcBef>
                <a:spcPts val="100"/>
              </a:spcBef>
            </a:pPr>
            <a:r>
              <a:rPr lang="pt-BR" sz="19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</a:p>
          <a:p>
            <a:pPr marL="44450" algn="ctr">
              <a:lnSpc>
                <a:spcPts val="2585"/>
              </a:lnSpc>
            </a:pPr>
            <a:r>
              <a:rPr lang="pt-BR" sz="2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732</a:t>
            </a:r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F0DE4171-FD27-E275-BBB0-8476A1589853}"/>
              </a:ext>
            </a:extLst>
          </p:cNvPr>
          <p:cNvSpPr txBox="1"/>
          <p:nvPr/>
        </p:nvSpPr>
        <p:spPr>
          <a:xfrm>
            <a:off x="5399107" y="3805095"/>
            <a:ext cx="1827534" cy="615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55"/>
              </a:lnSpc>
              <a:spcBef>
                <a:spcPts val="100"/>
              </a:spcBef>
            </a:pPr>
            <a:r>
              <a:rPr lang="pt-BR" sz="19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</a:p>
          <a:p>
            <a:pPr algn="ctr">
              <a:lnSpc>
                <a:spcPts val="2515"/>
              </a:lnSpc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2BB97369-1C99-70C0-D83E-A34BAA18E1F1}"/>
              </a:ext>
            </a:extLst>
          </p:cNvPr>
          <p:cNvSpPr txBox="1"/>
          <p:nvPr/>
        </p:nvSpPr>
        <p:spPr>
          <a:xfrm>
            <a:off x="841126" y="1921730"/>
            <a:ext cx="3666462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R="702310" algn="ctr">
              <a:lnSpc>
                <a:spcPct val="100000"/>
              </a:lnSpc>
            </a:pPr>
            <a:r>
              <a: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Quantid</a:t>
            </a:r>
            <a:r>
              <a:rPr lang="pt-BR" sz="19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1900" b="1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</a:p>
          <a:p>
            <a:pPr marR="702310" algn="ctr">
              <a:lnSpc>
                <a:spcPct val="100000"/>
              </a:lnSpc>
            </a:pPr>
            <a:endParaRPr lang="pt-BR" sz="1900" b="1" spc="-1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02310" algn="ctr">
              <a:lnSpc>
                <a:spcPct val="100000"/>
              </a:lnSpc>
            </a:pPr>
            <a:r>
              <a:rPr lang="pt-BR" sz="19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Projetos</a:t>
            </a:r>
          </a:p>
          <a:p>
            <a:pPr marR="702310" algn="ctr">
              <a:lnSpc>
                <a:spcPct val="100000"/>
              </a:lnSpc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42</a:t>
            </a:r>
            <a:endParaRPr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F3DCCD35-7F65-51C1-5228-0B99F27077CD}"/>
              </a:ext>
            </a:extLst>
          </p:cNvPr>
          <p:cNvSpPr txBox="1"/>
          <p:nvPr/>
        </p:nvSpPr>
        <p:spPr>
          <a:xfrm>
            <a:off x="1740096" y="3235762"/>
            <a:ext cx="13525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25"/>
              </a:lnSpc>
              <a:spcBef>
                <a:spcPts val="100"/>
              </a:spcBef>
            </a:pPr>
            <a:r>
              <a:rPr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</a:t>
            </a:r>
            <a:r>
              <a:rPr sz="1900" b="1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spc="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finais</a:t>
            </a:r>
            <a:endParaRPr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85"/>
              </a:lnSpc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32FBC541-4CF1-4121-0B46-B0616558DF36}"/>
              </a:ext>
            </a:extLst>
          </p:cNvPr>
          <p:cNvSpPr txBox="1"/>
          <p:nvPr/>
        </p:nvSpPr>
        <p:spPr>
          <a:xfrm>
            <a:off x="1244950" y="3944754"/>
            <a:ext cx="2462530" cy="619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55"/>
              </a:lnSpc>
              <a:spcBef>
                <a:spcPts val="100"/>
              </a:spcBef>
            </a:pPr>
            <a:r>
              <a:rPr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</a:t>
            </a:r>
            <a:r>
              <a:rPr sz="19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intermediários</a:t>
            </a:r>
            <a:endParaRPr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15"/>
              </a:lnSpc>
            </a:pP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9CC74E88-08E8-C4B3-1CEB-8159D3ABF03A}"/>
              </a:ext>
            </a:extLst>
          </p:cNvPr>
          <p:cNvSpPr txBox="1"/>
          <p:nvPr/>
        </p:nvSpPr>
        <p:spPr>
          <a:xfrm>
            <a:off x="494090" y="419977"/>
            <a:ext cx="18986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endParaRPr sz="2100" dirty="0">
              <a:solidFill>
                <a:srgbClr val="4E6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SUBMETIDOS</a:t>
            </a:r>
            <a:endParaRPr sz="2100" dirty="0">
              <a:solidFill>
                <a:srgbClr val="4E6E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06AF1522-B8A1-7AC3-A0E4-4BCAF7C8E20E}"/>
              </a:ext>
            </a:extLst>
          </p:cNvPr>
          <p:cNvCxnSpPr>
            <a:cxnSpLocks/>
          </p:cNvCxnSpPr>
          <p:nvPr/>
        </p:nvCxnSpPr>
        <p:spPr>
          <a:xfrm flipH="1">
            <a:off x="2586131" y="952977"/>
            <a:ext cx="9281020" cy="0"/>
          </a:xfrm>
          <a:prstGeom prst="line">
            <a:avLst/>
          </a:prstGeom>
          <a:ln>
            <a:solidFill>
              <a:srgbClr val="4E6E8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cxnSpLocks/>
          </p:cNvCxnSpPr>
          <p:nvPr/>
        </p:nvCxnSpPr>
        <p:spPr>
          <a:xfrm>
            <a:off x="10277122" y="5644139"/>
            <a:ext cx="0" cy="531542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98CC111D-1BFB-291D-3609-7159D53BDAD1}"/>
              </a:ext>
            </a:extLst>
          </p:cNvPr>
          <p:cNvSpPr/>
          <p:nvPr/>
        </p:nvSpPr>
        <p:spPr>
          <a:xfrm>
            <a:off x="8314938" y="3501586"/>
            <a:ext cx="3349477" cy="1392270"/>
          </a:xfrm>
          <a:prstGeom prst="ellipse">
            <a:avLst/>
          </a:prstGeom>
          <a:solidFill>
            <a:srgbClr val="154666"/>
          </a:solidFill>
          <a:ln>
            <a:solidFill>
              <a:srgbClr val="24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sz="2000" dirty="0"/>
              <a:t>12 Implantação</a:t>
            </a:r>
          </a:p>
          <a:p>
            <a:pPr algn="ctr"/>
            <a:r>
              <a:rPr lang="pt-BR" sz="2000" dirty="0"/>
              <a:t> 24 Diversificação</a:t>
            </a:r>
          </a:p>
          <a:p>
            <a:pPr algn="ctr"/>
            <a:r>
              <a:rPr lang="pt-BR" sz="2000" dirty="0"/>
              <a:t> 6 Atualização</a:t>
            </a: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E44721A3-43C7-0A34-43F4-0377778EA517}"/>
              </a:ext>
            </a:extLst>
          </p:cNvPr>
          <p:cNvSpPr txBox="1"/>
          <p:nvPr/>
        </p:nvSpPr>
        <p:spPr>
          <a:xfrm>
            <a:off x="4780217" y="1879343"/>
            <a:ext cx="314784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29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Mão</a:t>
            </a:r>
            <a:r>
              <a:rPr sz="2000" b="1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b="1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 </a:t>
            </a:r>
            <a:r>
              <a:rPr lang="pt-BR" sz="2000" b="1" spc="-4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Projetada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B75701-F86D-7DDE-6E98-73254A5F0232}"/>
              </a:ext>
            </a:extLst>
          </p:cNvPr>
          <p:cNvSpPr txBox="1"/>
          <p:nvPr/>
        </p:nvSpPr>
        <p:spPr>
          <a:xfrm>
            <a:off x="4784466" y="4710325"/>
            <a:ext cx="3349477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42900">
              <a:spcBef>
                <a:spcPts val="100"/>
              </a:spcBef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Mão de Obra Remanejada</a:t>
            </a:r>
          </a:p>
          <a:p>
            <a:pPr marL="12700" marR="342900" algn="ctr">
              <a:spcBef>
                <a:spcPts val="100"/>
              </a:spcBef>
            </a:pPr>
            <a:r>
              <a:rPr lang="pt-BR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</a:t>
            </a:r>
          </a:p>
        </p:txBody>
      </p:sp>
    </p:spTree>
    <p:extLst>
      <p:ext uri="{BB962C8B-B14F-4D97-AF65-F5344CB8AC3E}">
        <p14:creationId xmlns:p14="http://schemas.microsoft.com/office/powerpoint/2010/main" val="1700966053"/>
      </p:ext>
    </p:extLst>
  </p:cSld>
  <p:clrMapOvr>
    <a:masterClrMapping/>
  </p:clrMapOvr>
  <p:transition spd="slow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6">
            <a:extLst>
              <a:ext uri="{FF2B5EF4-FFF2-40B4-BE49-F238E27FC236}">
                <a16:creationId xmlns:a16="http://schemas.microsoft.com/office/drawing/2014/main" id="{6131D6B7-288C-AB1C-E0F9-E36DD6E58DB7}"/>
              </a:ext>
            </a:extLst>
          </p:cNvPr>
          <p:cNvSpPr/>
          <p:nvPr/>
        </p:nvSpPr>
        <p:spPr>
          <a:xfrm>
            <a:off x="0" y="4640562"/>
            <a:ext cx="12192000" cy="1311396"/>
          </a:xfrm>
          <a:custGeom>
            <a:avLst/>
            <a:gdLst/>
            <a:ahLst/>
            <a:cxnLst/>
            <a:rect l="l" t="t" r="r" b="b"/>
            <a:pathLst>
              <a:path w="12552680" h="1979295">
                <a:moveTo>
                  <a:pt x="12552133" y="0"/>
                </a:moveTo>
                <a:lnTo>
                  <a:pt x="0" y="0"/>
                </a:lnTo>
                <a:lnTo>
                  <a:pt x="0" y="1978825"/>
                </a:lnTo>
                <a:lnTo>
                  <a:pt x="12552133" y="1978825"/>
                </a:lnTo>
                <a:lnTo>
                  <a:pt x="1255213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38824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D2991DCD-33B2-E002-005C-CE8547FE6008}"/>
              </a:ext>
            </a:extLst>
          </p:cNvPr>
          <p:cNvSpPr/>
          <p:nvPr/>
        </p:nvSpPr>
        <p:spPr>
          <a:xfrm>
            <a:off x="0" y="1441920"/>
            <a:ext cx="12192000" cy="591185"/>
          </a:xfrm>
          <a:custGeom>
            <a:avLst/>
            <a:gdLst/>
            <a:ahLst/>
            <a:cxnLst/>
            <a:rect l="l" t="t" r="r" b="b"/>
            <a:pathLst>
              <a:path w="12552680" h="591185">
                <a:moveTo>
                  <a:pt x="12552133" y="0"/>
                </a:moveTo>
                <a:lnTo>
                  <a:pt x="0" y="0"/>
                </a:lnTo>
                <a:lnTo>
                  <a:pt x="0" y="590702"/>
                </a:lnTo>
                <a:lnTo>
                  <a:pt x="12552133" y="590702"/>
                </a:lnTo>
                <a:lnTo>
                  <a:pt x="12552133" y="0"/>
                </a:lnTo>
                <a:close/>
              </a:path>
            </a:pathLst>
          </a:custGeom>
          <a:solidFill>
            <a:srgbClr val="4E6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3EA4E13-34B6-A6A5-909B-BB8EA08F6D83}"/>
              </a:ext>
            </a:extLst>
          </p:cNvPr>
          <p:cNvSpPr/>
          <p:nvPr/>
        </p:nvSpPr>
        <p:spPr>
          <a:xfrm>
            <a:off x="0" y="2026159"/>
            <a:ext cx="12192000" cy="904666"/>
          </a:xfrm>
          <a:custGeom>
            <a:avLst/>
            <a:gdLst/>
            <a:ahLst/>
            <a:cxnLst/>
            <a:rect l="l" t="t" r="r" b="b"/>
            <a:pathLst>
              <a:path w="12552680" h="1979295">
                <a:moveTo>
                  <a:pt x="12552133" y="0"/>
                </a:moveTo>
                <a:lnTo>
                  <a:pt x="0" y="0"/>
                </a:lnTo>
                <a:lnTo>
                  <a:pt x="0" y="1978837"/>
                </a:lnTo>
                <a:lnTo>
                  <a:pt x="12552133" y="1978837"/>
                </a:lnTo>
                <a:lnTo>
                  <a:pt x="12552133" y="0"/>
                </a:lnTo>
                <a:close/>
              </a:path>
            </a:pathLst>
          </a:custGeom>
          <a:solidFill>
            <a:srgbClr val="4E6E81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A5405BB-F489-0B46-EC6F-26C2A5369694}"/>
              </a:ext>
            </a:extLst>
          </p:cNvPr>
          <p:cNvSpPr/>
          <p:nvPr/>
        </p:nvSpPr>
        <p:spPr>
          <a:xfrm>
            <a:off x="0" y="2930825"/>
            <a:ext cx="12192000" cy="815537"/>
          </a:xfrm>
          <a:custGeom>
            <a:avLst/>
            <a:gdLst/>
            <a:ahLst/>
            <a:cxnLst/>
            <a:rect l="l" t="t" r="r" b="b"/>
            <a:pathLst>
              <a:path w="12552680" h="1979295">
                <a:moveTo>
                  <a:pt x="12552133" y="0"/>
                </a:moveTo>
                <a:lnTo>
                  <a:pt x="0" y="0"/>
                </a:lnTo>
                <a:lnTo>
                  <a:pt x="0" y="1978825"/>
                </a:lnTo>
                <a:lnTo>
                  <a:pt x="12552133" y="1978825"/>
                </a:lnTo>
                <a:lnTo>
                  <a:pt x="12552133" y="0"/>
                </a:lnTo>
                <a:close/>
              </a:path>
            </a:pathLst>
          </a:custGeom>
          <a:solidFill>
            <a:srgbClr val="4E6E81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9394A29E-3F26-C2AC-8537-192AE7108286}"/>
              </a:ext>
            </a:extLst>
          </p:cNvPr>
          <p:cNvSpPr txBox="1"/>
          <p:nvPr/>
        </p:nvSpPr>
        <p:spPr>
          <a:xfrm>
            <a:off x="1495883" y="1563183"/>
            <a:ext cx="1322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1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RESAS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5D136353-258D-5680-A10A-4BECA685DB9B}"/>
              </a:ext>
            </a:extLst>
          </p:cNvPr>
          <p:cNvSpPr txBox="1"/>
          <p:nvPr/>
        </p:nvSpPr>
        <p:spPr>
          <a:xfrm>
            <a:off x="4769892" y="1563183"/>
            <a:ext cx="1372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</a:t>
            </a:r>
            <a:r>
              <a:rPr sz="18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E22CCCE-6940-70D0-80E4-46759F737507}"/>
              </a:ext>
            </a:extLst>
          </p:cNvPr>
          <p:cNvSpPr txBox="1"/>
          <p:nvPr/>
        </p:nvSpPr>
        <p:spPr>
          <a:xfrm>
            <a:off x="7566813" y="1563183"/>
            <a:ext cx="2028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TIMEN</a:t>
            </a:r>
            <a:r>
              <a:rPr sz="1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65C53BA-E04F-CAB7-0CDF-85456223E493}"/>
              </a:ext>
            </a:extLst>
          </p:cNvPr>
          <p:cNvSpPr txBox="1"/>
          <p:nvPr/>
        </p:nvSpPr>
        <p:spPr>
          <a:xfrm>
            <a:off x="10364877" y="1563183"/>
            <a:ext cx="106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sz="18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B235BDF0-77C9-B901-BD56-B2E74E7856A9}"/>
              </a:ext>
            </a:extLst>
          </p:cNvPr>
          <p:cNvSpPr txBox="1"/>
          <p:nvPr/>
        </p:nvSpPr>
        <p:spPr>
          <a:xfrm>
            <a:off x="297456" y="2168362"/>
            <a:ext cx="349120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6990" algn="ctr">
              <a:spcBef>
                <a:spcPts val="100"/>
              </a:spcBef>
            </a:pPr>
            <a:r>
              <a:rPr lang="pt-BR" sz="14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 MICHELIN DE PARTICIPACOES INDUST E COMERCIO LTDA. (Atualização)</a:t>
            </a: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2842B1BE-83A6-50C4-8AE4-1A3B8044D8C1}"/>
              </a:ext>
            </a:extLst>
          </p:cNvPr>
          <p:cNvSpPr txBox="1"/>
          <p:nvPr/>
        </p:nvSpPr>
        <p:spPr>
          <a:xfrm>
            <a:off x="10782221" y="2367111"/>
            <a:ext cx="433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  <a:endParaRPr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AAD4F397-8B0D-842C-5542-7F756BA14CEA}"/>
              </a:ext>
            </a:extLst>
          </p:cNvPr>
          <p:cNvSpPr txBox="1"/>
          <p:nvPr/>
        </p:nvSpPr>
        <p:spPr>
          <a:xfrm>
            <a:off x="677892" y="6066411"/>
            <a:ext cx="296608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696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sz="1300" spc="-15" dirty="0">
                <a:solidFill>
                  <a:srgbClr val="696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5" dirty="0">
                <a:solidFill>
                  <a:srgbClr val="696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</a:t>
            </a:r>
            <a:r>
              <a:rPr sz="1300" spc="-15" dirty="0">
                <a:solidFill>
                  <a:srgbClr val="696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>
                <a:solidFill>
                  <a:srgbClr val="696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300" spc="-15" dirty="0">
                <a:solidFill>
                  <a:srgbClr val="696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5" dirty="0" err="1">
                <a:solidFill>
                  <a:srgbClr val="696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postos</a:t>
            </a:r>
            <a:r>
              <a:rPr sz="1300" spc="-15" dirty="0">
                <a:solidFill>
                  <a:srgbClr val="696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5" dirty="0">
                <a:solidFill>
                  <a:srgbClr val="696D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projetados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731451BE-FC48-6F50-9EE7-62D094043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111" y="620990"/>
            <a:ext cx="3563717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300" b="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300" b="0" spc="-25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3300" b="0" spc="-75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3300" b="0" spc="-25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300" b="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3300" b="0" dirty="0">
                <a:solidFill>
                  <a:srgbClr val="4E6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71E24D44-63B9-6D6A-5850-F2AC502B72AF}"/>
              </a:ext>
            </a:extLst>
          </p:cNvPr>
          <p:cNvSpPr txBox="1"/>
          <p:nvPr/>
        </p:nvSpPr>
        <p:spPr>
          <a:xfrm>
            <a:off x="7495402" y="3240771"/>
            <a:ext cx="21640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 81,7 milhões</a:t>
            </a: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9D92E697-31C7-838C-C457-D14BD496DBD1}"/>
              </a:ext>
            </a:extLst>
          </p:cNvPr>
          <p:cNvSpPr txBox="1"/>
          <p:nvPr/>
        </p:nvSpPr>
        <p:spPr>
          <a:xfrm>
            <a:off x="10680097" y="3230928"/>
            <a:ext cx="6200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ABE2A918-F1CF-7DE1-6E32-8E485755AAC5}"/>
              </a:ext>
            </a:extLst>
          </p:cNvPr>
          <p:cNvSpPr txBox="1"/>
          <p:nvPr/>
        </p:nvSpPr>
        <p:spPr>
          <a:xfrm>
            <a:off x="380858" y="3163826"/>
            <a:ext cx="3150195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BRAINFARMA INDUSTRIA QUIMICA E FARMACEUTICA S.A.(Implantação)</a:t>
            </a:r>
          </a:p>
          <a:p>
            <a:pPr marL="64769" marR="5080" indent="-52705" algn="ctr">
              <a:lnSpc>
                <a:spcPct val="100000"/>
              </a:lnSpc>
              <a:spcBef>
                <a:spcPts val="100"/>
              </a:spcBef>
            </a:pPr>
            <a:endPara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A238361B-C741-C6DB-18B6-E10F50A34085}"/>
              </a:ext>
            </a:extLst>
          </p:cNvPr>
          <p:cNvSpPr txBox="1"/>
          <p:nvPr/>
        </p:nvSpPr>
        <p:spPr>
          <a:xfrm>
            <a:off x="3968529" y="3265679"/>
            <a:ext cx="301656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spcBef>
                <a:spcPts val="100"/>
              </a:spcBef>
            </a:pPr>
            <a:r>
              <a:rPr lang="pt-BR" sz="1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 DE USO HUMANO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6A14CAD-A804-38B2-3153-21B6BA70A195}"/>
              </a:ext>
            </a:extLst>
          </p:cNvPr>
          <p:cNvSpPr txBox="1"/>
          <p:nvPr/>
        </p:nvSpPr>
        <p:spPr>
          <a:xfrm>
            <a:off x="3939536" y="3715133"/>
            <a:ext cx="301656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-635" algn="ctr">
              <a:lnSpc>
                <a:spcPct val="100000"/>
              </a:lnSpc>
              <a:spcBef>
                <a:spcPts val="100"/>
              </a:spcBef>
            </a:pPr>
            <a:r>
              <a:rPr lang="pt-BR" sz="14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2134F8AD-6639-89D9-A619-78EA241D155A}"/>
              </a:ext>
            </a:extLst>
          </p:cNvPr>
          <p:cNvSpPr txBox="1"/>
          <p:nvPr/>
        </p:nvSpPr>
        <p:spPr>
          <a:xfrm>
            <a:off x="3939535" y="1838949"/>
            <a:ext cx="3487921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endParaRPr lang="pt-BR" sz="14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spcBef>
                <a:spcPts val="100"/>
              </a:spcBef>
            </a:pPr>
            <a:r>
              <a:rPr lang="pt-BR" sz="13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1-CÂMARA DE AR PARA PNEUMÁTICO DE MOTOCICLETA, </a:t>
            </a:r>
          </a:p>
          <a:p>
            <a:pPr marL="12700" marR="5080" algn="ctr">
              <a:spcBef>
                <a:spcPts val="100"/>
              </a:spcBef>
            </a:pPr>
            <a:r>
              <a:rPr lang="pt-BR" sz="13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2-CÂMARA DE AR PARA PNEUMÁTICO DE BICICLETA, PNEUMÁTICO PARA BICICLETA</a:t>
            </a: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64795AE2-C640-B13A-129A-1802934CBBDF}"/>
              </a:ext>
            </a:extLst>
          </p:cNvPr>
          <p:cNvSpPr txBox="1"/>
          <p:nvPr/>
        </p:nvSpPr>
        <p:spPr>
          <a:xfrm>
            <a:off x="7427457" y="2359601"/>
            <a:ext cx="22999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104,9 milhões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6131D6B7-288C-AB1C-E0F9-E36DD6E58DB7}"/>
              </a:ext>
            </a:extLst>
          </p:cNvPr>
          <p:cNvSpPr/>
          <p:nvPr/>
        </p:nvSpPr>
        <p:spPr>
          <a:xfrm>
            <a:off x="0" y="3721990"/>
            <a:ext cx="12192000" cy="922093"/>
          </a:xfrm>
          <a:custGeom>
            <a:avLst/>
            <a:gdLst/>
            <a:ahLst/>
            <a:cxnLst/>
            <a:rect l="l" t="t" r="r" b="b"/>
            <a:pathLst>
              <a:path w="12552680" h="1979295">
                <a:moveTo>
                  <a:pt x="12552133" y="0"/>
                </a:moveTo>
                <a:lnTo>
                  <a:pt x="0" y="0"/>
                </a:lnTo>
                <a:lnTo>
                  <a:pt x="0" y="1978825"/>
                </a:lnTo>
                <a:lnTo>
                  <a:pt x="12552133" y="1978825"/>
                </a:lnTo>
                <a:lnTo>
                  <a:pt x="12552133" y="0"/>
                </a:lnTo>
                <a:close/>
              </a:path>
            </a:pathLst>
          </a:custGeom>
          <a:solidFill>
            <a:srgbClr val="60869E">
              <a:alpha val="388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71E24D44-63B9-6D6A-5850-F2AC502B72AF}"/>
              </a:ext>
            </a:extLst>
          </p:cNvPr>
          <p:cNvSpPr txBox="1"/>
          <p:nvPr/>
        </p:nvSpPr>
        <p:spPr>
          <a:xfrm>
            <a:off x="7495402" y="4123543"/>
            <a:ext cx="21640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 31,2 milhões</a:t>
            </a: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9D92E697-31C7-838C-C457-D14BD496DBD1}"/>
              </a:ext>
            </a:extLst>
          </p:cNvPr>
          <p:cNvSpPr txBox="1"/>
          <p:nvPr/>
        </p:nvSpPr>
        <p:spPr>
          <a:xfrm>
            <a:off x="10680097" y="4123542"/>
            <a:ext cx="6200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endParaRPr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ABE2A918-F1CF-7DE1-6E32-8E485755AAC5}"/>
              </a:ext>
            </a:extLst>
          </p:cNvPr>
          <p:cNvSpPr txBox="1"/>
          <p:nvPr/>
        </p:nvSpPr>
        <p:spPr>
          <a:xfrm>
            <a:off x="599269" y="4105045"/>
            <a:ext cx="3044708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CHINT SMART INSTRUMENTOS DO BRASIL LTDA.(Implantação)</a:t>
            </a:r>
          </a:p>
          <a:p>
            <a:pPr marL="64769" marR="5080" indent="-52705" algn="ctr">
              <a:lnSpc>
                <a:spcPct val="100000"/>
              </a:lnSpc>
              <a:spcBef>
                <a:spcPts val="100"/>
              </a:spcBef>
            </a:pPr>
            <a:endParaRPr lang="pt-BR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238361B-C741-C6DB-18B6-E10F50A34085}"/>
              </a:ext>
            </a:extLst>
          </p:cNvPr>
          <p:cNvSpPr txBox="1"/>
          <p:nvPr/>
        </p:nvSpPr>
        <p:spPr>
          <a:xfrm>
            <a:off x="3788661" y="4085919"/>
            <a:ext cx="35534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spcBef>
                <a:spcPts val="100"/>
              </a:spcBef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REGISTRADOR/MEDIDOR DE ENERGIA ELÉTRICA</a:t>
            </a: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71E24D44-63B9-6D6A-5850-F2AC502B72AF}"/>
              </a:ext>
            </a:extLst>
          </p:cNvPr>
          <p:cNvSpPr txBox="1"/>
          <p:nvPr/>
        </p:nvSpPr>
        <p:spPr>
          <a:xfrm>
            <a:off x="7495402" y="5018148"/>
            <a:ext cx="21640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R$ 22,9 milhões</a:t>
            </a: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9D92E697-31C7-838C-C457-D14BD496DBD1}"/>
              </a:ext>
            </a:extLst>
          </p:cNvPr>
          <p:cNvSpPr txBox="1"/>
          <p:nvPr/>
        </p:nvSpPr>
        <p:spPr>
          <a:xfrm>
            <a:off x="10680097" y="5018147"/>
            <a:ext cx="6200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lnSpc>
                <a:spcPct val="100000"/>
              </a:lnSpc>
              <a:spcBef>
                <a:spcPts val="100"/>
              </a:spcBef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ABE2A918-F1CF-7DE1-6E32-8E485755AAC5}"/>
              </a:ext>
            </a:extLst>
          </p:cNvPr>
          <p:cNvSpPr txBox="1"/>
          <p:nvPr/>
        </p:nvSpPr>
        <p:spPr>
          <a:xfrm>
            <a:off x="297456" y="5140982"/>
            <a:ext cx="30447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lnSpc>
                <a:spcPct val="100000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LIVOLTEK POWER BRASIL LTDA.(Diversificação)</a:t>
            </a: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A238361B-C741-C6DB-18B6-E10F50A34085}"/>
              </a:ext>
            </a:extLst>
          </p:cNvPr>
          <p:cNvSpPr txBox="1"/>
          <p:nvPr/>
        </p:nvSpPr>
        <p:spPr>
          <a:xfrm>
            <a:off x="3342165" y="4809503"/>
            <a:ext cx="4224648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52705" algn="ctr">
              <a:spcBef>
                <a:spcPts val="100"/>
              </a:spcBef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1-MÓDULO ACUMULADOR COM CÉLULAS ELETROQUÍMICAS DE ÍON LÍTIO PARA ESTAÇÃO DE ARMAZENAMENTO DE ENERGIA ELÉTRICA,</a:t>
            </a:r>
          </a:p>
          <a:p>
            <a:pPr marL="64769" marR="5080" indent="-52705" algn="ctr">
              <a:spcBef>
                <a:spcPts val="100"/>
              </a:spcBef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2-ESTAÇÃO DE RECARGA PARA VEÍCULOS ELÉTRICOS OU HÍBRIDOS</a:t>
            </a:r>
          </a:p>
        </p:txBody>
      </p:sp>
    </p:spTree>
    <p:extLst>
      <p:ext uri="{BB962C8B-B14F-4D97-AF65-F5344CB8AC3E}">
        <p14:creationId xmlns:p14="http://schemas.microsoft.com/office/powerpoint/2010/main" val="1169121855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</TotalTime>
  <Words>308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DESTAQUES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CODAM Conselho de Desenvolvimento   do Estado do Amazonas</dc:title>
  <dc:creator>Viviane Parente Araújo</dc:creator>
  <cp:lastModifiedBy>GUSTAVO IGREJAS</cp:lastModifiedBy>
  <cp:revision>250</cp:revision>
  <cp:lastPrinted>2024-04-24T14:59:57Z</cp:lastPrinted>
  <dcterms:created xsi:type="dcterms:W3CDTF">2023-02-27T14:49:57Z</dcterms:created>
  <dcterms:modified xsi:type="dcterms:W3CDTF">2024-08-23T21:57:00Z</dcterms:modified>
</cp:coreProperties>
</file>